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3804D-C6A1-44F7-A4AD-EB3169F94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7B562C-D7F9-4429-BFE2-00C029B11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280703-4A3B-4465-9828-B524F6F0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DCF4E4-A97E-43CE-BCE7-A25CF14E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45C287-3C30-4AE0-BB4E-9F60FA4E7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1FBC9-A5D9-4097-84EC-ABE87D3E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3B54B0-D199-452C-A658-B7E4F8D39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AB40BB-05EF-4B9D-8A92-C0B8C8D9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7B200B-5C1E-42AB-A871-2CF8D94C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417A79-9506-4CD1-8DCC-94607800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AB93249-B20B-4879-B6D3-004312025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0913D5-B4BC-4F1F-8003-5FF2195CD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73B8E5-8D45-4E5D-B42C-DA7721D8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186B1D-53E3-416D-9A56-D7521978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55E047-8CCC-4495-B511-F5D0126A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48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B4F40-0C87-407F-9547-A255540C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2BDC80-2715-477A-9BDC-9054FD94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ED35D-AA6C-44E1-BC72-BB330D63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B9ADC5-320E-43CD-9D04-D97C8A04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976FF7-8DFD-41F4-BF07-3D3F7286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A39E3-BF59-4BA4-8D67-35D528D8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890DAA-3D5F-44FC-B719-6C896C267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38DDE7-C5BE-4BB7-9CE5-AE43966C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8BFA5D-F5CA-4B17-83CD-920C72BE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A3E7E4-972B-41FD-928A-F029C174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0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95A66-09B7-48F6-8340-942B7B90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6DB14B-6A87-4C2D-ABD2-76CB08F85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0BD727-70B4-43F8-8D32-027B5CA37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3D4394-EC13-48EB-B823-7B5E024D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C00E65-990C-4EFE-B24B-EF63AF07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204AB2-FED3-45F8-9A98-0F90594E6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1AB5F-EE09-4540-9634-DB181709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861816-9C1B-443B-84FB-3A0B91BE2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A8856D-5B0C-4AC0-8045-45090A7CF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FB7AB4-2579-4AAD-9833-9A9F457F0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23BD87-43A3-4054-800C-CB0C0AFF6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6DCDB7-522D-4528-B355-4612BE22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931E3C-DD8A-4E69-A6C7-D054140B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0A2FE6-C1F2-46F8-80E0-B50AF9B01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0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779D3-4436-4401-A65F-AF929FADF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08E469-A9D0-4C0F-BD5F-3F2CAE2F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B66A26A-51D5-4348-92EA-3059E015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FD23E3-1725-4DC5-B675-9E96F26CB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AAC76F-8117-4ACA-BCD1-456D87756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81B647-B04D-41CC-BE0D-45BA246B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032239-4138-4652-9B71-D99C33C5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5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8ACFC-0022-4573-824C-1D55D619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80C116-EACD-4A36-A673-3C72ABF68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48C1F1-E1DA-46B3-9363-A57FB1C04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A276AF-36D2-4100-99C5-8BB26BD2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2B2FF9-3DE5-4656-BA20-7175BADD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2FB23C-D250-4D8F-98E4-4FAD703F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4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177FD-FA29-4F61-A728-59D05AE48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B0B489-9339-4FDE-9079-DFEBE52A6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23FD2D-E17C-4A61-BE5E-C1F2FC826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694640-8ED6-427D-BE73-AE5BF479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B95447-4451-4185-B207-43929CE1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3463E0-C4EF-43D2-ACC2-9E8228607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0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697C7-73EE-455E-9DF2-B35C6176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27D0D2-6491-419F-945F-FE5576BCF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773DB-80BF-40F8-BAF4-8269D5F5F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C735-B9BD-4B42-B4D2-3588FBE6088A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41F13B-F7E5-4F47-8755-8451E19FB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2A46F-3FFB-4BEC-A7B4-ABCD12591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EB8B-E151-4B2D-BF59-FAD4983D5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6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099F94CF-FBEA-43BD-B566-DC25B9452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759" y="2023872"/>
            <a:ext cx="9362482" cy="1522491"/>
          </a:xfrm>
        </p:spPr>
        <p:txBody>
          <a:bodyPr>
            <a:normAutofit/>
          </a:bodyPr>
          <a:lstStyle/>
          <a:p>
            <a:r>
              <a:rPr lang="ru-RU" sz="4000" b="1" u="none" strike="noStrike" dirty="0">
                <a:effectLst/>
                <a:latin typeface="Bahnschrift SemiBold" panose="020B0502040204020203" pitchFamily="34" charset="0"/>
                <a:ea typeface="Calibri" panose="020F0502020204030204" pitchFamily="34" charset="0"/>
              </a:rPr>
              <a:t>ОТВЕТСТВЕННОСТЬ КОНТРОЛИРУЮЩИХ ДОЛЖНИКА ЛИЦ</a:t>
            </a:r>
            <a:endParaRPr lang="ru-RU" sz="4000" b="1" dirty="0">
              <a:latin typeface="Bahnschrift SemiBold" panose="020B0502040204020203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AE40940-2857-424F-9D43-C624E2B17147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3795BDC-FB3D-4FF9-97C8-C4FB911A2A32}"/>
              </a:ext>
            </a:extLst>
          </p:cNvPr>
          <p:cNvCxnSpPr>
            <a:cxnSpLocks/>
          </p:cNvCxnSpPr>
          <p:nvPr/>
        </p:nvCxnSpPr>
        <p:spPr>
          <a:xfrm flipH="1">
            <a:off x="6095995" y="5019674"/>
            <a:ext cx="1" cy="810021"/>
          </a:xfrm>
          <a:prstGeom prst="line">
            <a:avLst/>
          </a:prstGeom>
          <a:ln w="19050">
            <a:solidFill>
              <a:srgbClr val="B117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A207C24-DAF1-4B5E-A85F-0C088A11FE79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Объект 6">
            <a:extLst>
              <a:ext uri="{FF2B5EF4-FFF2-40B4-BE49-F238E27FC236}">
                <a16:creationId xmlns:a16="http://schemas.microsoft.com/office/drawing/2014/main" id="{9CC018D3-F995-4414-B8DD-B211C6884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034" y="5019674"/>
            <a:ext cx="2581275" cy="66596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769B891-295C-43C0-8CD4-CEE87CCF44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08" r="16718"/>
          <a:stretch/>
        </p:blipFill>
        <p:spPr>
          <a:xfrm>
            <a:off x="6866005" y="4939139"/>
            <a:ext cx="4046885" cy="89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56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08490F-AAA3-43E6-BD2A-C69E351FDEB8}"/>
              </a:ext>
            </a:extLst>
          </p:cNvPr>
          <p:cNvSpPr txBox="1"/>
          <p:nvPr/>
        </p:nvSpPr>
        <p:spPr>
          <a:xfrm>
            <a:off x="804672" y="625117"/>
            <a:ext cx="109179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cs typeface="+mj-cs"/>
              </a:rPr>
              <a:t> Кого могут привлечь к субсидиарной ответственности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81D509-7CDC-4309-AC71-F4D466F90248}"/>
              </a:ext>
            </a:extLst>
          </p:cNvPr>
          <p:cNvSpPr txBox="1"/>
          <p:nvPr/>
        </p:nvSpPr>
        <p:spPr>
          <a:xfrm>
            <a:off x="567880" y="1552574"/>
            <a:ext cx="112776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Руководители и директоры организаций: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Когда организация не может погасить свои долги.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В случаях, когда должностное лицо намеренно приводит компанию к финансовому краху и получает от этого выгоду.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Ответственность также может наступить за ошибки в управлении.</a:t>
            </a:r>
          </a:p>
          <a:p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Контролирующие лица: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Лица, влияющие на управленческие решения в компании.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Субсидиарная ответственность учредителя.</a:t>
            </a:r>
          </a:p>
          <a:p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Родственники руководителей, из бывшие начальники: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Понесут субсидиарную ответственность за банкротство компании, даже если формально не имели отношения к ней.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Руководство и владельцы организаций привлекаются к субсидиарной ответственности за мнимые, притворные или невыгодные сделки, приводящие к возникновению долга перед кредиторами и банкротству юридического лица.</a:t>
            </a:r>
          </a:p>
        </p:txBody>
      </p:sp>
    </p:spTree>
    <p:extLst>
      <p:ext uri="{BB962C8B-B14F-4D97-AF65-F5344CB8AC3E}">
        <p14:creationId xmlns:p14="http://schemas.microsoft.com/office/powerpoint/2010/main" val="106103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08490F-AAA3-43E6-BD2A-C69E351FDEB8}"/>
              </a:ext>
            </a:extLst>
          </p:cNvPr>
          <p:cNvSpPr txBox="1"/>
          <p:nvPr/>
        </p:nvSpPr>
        <p:spPr>
          <a:xfrm>
            <a:off x="804672" y="625117"/>
            <a:ext cx="109179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cs typeface="+mj-cs"/>
              </a:rPr>
              <a:t> Увеличение количества привлечения КДЛ к субсидиарной ответственности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D0FD98-F7FF-45A4-92E8-46A5E4FF6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56" y="2212771"/>
            <a:ext cx="103200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1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Количество заявлений о привлечении к субсидиарной ответственности и, соответственно, судебных актов о привлечении к </a:t>
            </a:r>
            <a:r>
              <a:rPr lang="ru-RU" dirty="0" err="1">
                <a:latin typeface="Arial" panose="020B0604020202020204" pitchFamily="34" charset="0"/>
                <a:cs typeface="Times New Roman" panose="02020603050405020304" pitchFamily="18" charset="0"/>
              </a:rPr>
              <a:t>субсидиарке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с годами только растет. </a:t>
            </a:r>
            <a:endParaRPr lang="ru-RU" alt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95A64D-F2E7-4678-91BE-58F6F936C528}"/>
              </a:ext>
            </a:extLst>
          </p:cNvPr>
          <p:cNvSpPr txBox="1"/>
          <p:nvPr/>
        </p:nvSpPr>
        <p:spPr>
          <a:xfrm>
            <a:off x="804672" y="3105834"/>
            <a:ext cx="90891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В</a:t>
            </a:r>
            <a:r>
              <a:rPr lang="ru-RU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2022 году по сравнению с предыдущим годом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количество заявлений </a:t>
            </a:r>
            <a:r>
              <a:rPr lang="ru-RU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выросло на 6% (с 6835 заявлений до 7259), а судебных актов — на 7,5% (с 3147 актов до 3385).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Споры по субсидиарной ответственности являются одними из самых сложных в арбитражном процессе и требуют индивидуального подхода.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734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D320D6-161F-4EAD-911F-B57D7B8F251C}"/>
              </a:ext>
            </a:extLst>
          </p:cNvPr>
          <p:cNvSpPr txBox="1"/>
          <p:nvPr/>
        </p:nvSpPr>
        <p:spPr>
          <a:xfrm>
            <a:off x="1883092" y="142428"/>
            <a:ext cx="8763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Bahnschrift SemiBold" panose="020B0502040204020203" pitchFamily="34" charset="0"/>
              </a:rPr>
              <a:t>Топ-5 сумм субсидиарной ответственности в 2023 году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319FA-900B-4768-B4B3-DA6950DC0381}"/>
              </a:ext>
            </a:extLst>
          </p:cNvPr>
          <p:cNvSpPr txBox="1"/>
          <p:nvPr/>
        </p:nvSpPr>
        <p:spPr>
          <a:xfrm>
            <a:off x="1222819" y="1252298"/>
            <a:ext cx="974636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5 место. Банк "Легион" - 8,8 млрд рублей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Суд привлек к субсидиарной ответственности председателя правления, первого зампреда правления, зампреда правления, председателя совета директоров и главного бухгалтера "Легиона".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По версии конкурсного управляющего банка, "Легион" выдавал заведомо невозвратные кредиты подконтрольным компаниям.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4 место. "Международный банк Санкт-Петербурга" - 14,9 млрд рублей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Конкурсный управляющий просил суд привлечь к субсидиарной ответственности председателя правления, председателя совета директоров, зампреда правления, члена директоров и главного бухгалтера банка.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Долги "Международного банка Санкт-Петербурга" послужили основой для привлечения к субсидиарной ответственности указанных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416571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D320D6-161F-4EAD-911F-B57D7B8F251C}"/>
              </a:ext>
            </a:extLst>
          </p:cNvPr>
          <p:cNvSpPr txBox="1"/>
          <p:nvPr/>
        </p:nvSpPr>
        <p:spPr>
          <a:xfrm>
            <a:off x="1883092" y="142428"/>
            <a:ext cx="8763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Bahnschrift SemiBold" panose="020B0502040204020203" pitchFamily="34" charset="0"/>
              </a:rPr>
              <a:t>Топ-5 сумм субсидиарной ответственности в 2023 году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319FA-900B-4768-B4B3-DA6950DC0381}"/>
              </a:ext>
            </a:extLst>
          </p:cNvPr>
          <p:cNvSpPr txBox="1"/>
          <p:nvPr/>
        </p:nvSpPr>
        <p:spPr>
          <a:xfrm>
            <a:off x="1222819" y="1252298"/>
            <a:ext cx="974636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3 место. "ОФК Банк" - 33 млрд рублей</a:t>
            </a:r>
          </a:p>
          <a:p>
            <a:pPr algn="just"/>
            <a:endParaRPr lang="ru-RU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Агентство по страхованию вкладов и конкурсный управляющий "ОФК Банка" просили привлечь к субсидиарной ответственности основных бенефициаров, председателя, зампреда и членов правления, а также глав региональных отделений банка.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Суд признал, что контролирующие лица осознанно сформировали некачественный кредитный портфель, что привело к банкротству "ОФК Банка".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2 место. Банк "БФГ-Кредит" - 43,8 млрд рублей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Агентство по страхованию вкладов и конкурсный управляющий "БФГ-Кредит" просили привлечь к субсидиарной ответственности бывшего зампреда правления банка.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Председатель совета директоров, председатель и члены правления также были привлечены к </a:t>
            </a:r>
            <a:r>
              <a:rPr lang="ru-RU" dirty="0" err="1">
                <a:latin typeface="Arial" panose="020B0604020202020204" pitchFamily="34" charset="0"/>
                <a:cs typeface="Times New Roman" panose="02020603050405020304" pitchFamily="18" charset="0"/>
              </a:rPr>
              <a:t>субсидиарке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в предыдущих решениях суда.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9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D320D6-161F-4EAD-911F-B57D7B8F251C}"/>
              </a:ext>
            </a:extLst>
          </p:cNvPr>
          <p:cNvSpPr txBox="1"/>
          <p:nvPr/>
        </p:nvSpPr>
        <p:spPr>
          <a:xfrm>
            <a:off x="1883092" y="142428"/>
            <a:ext cx="8763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Bahnschrift SemiBold" panose="020B0502040204020203" pitchFamily="34" charset="0"/>
              </a:rPr>
              <a:t>Топ-5 сумм субсидиарной ответственности в 2023 году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319FA-900B-4768-B4B3-DA6950DC0381}"/>
              </a:ext>
            </a:extLst>
          </p:cNvPr>
          <p:cNvSpPr txBox="1"/>
          <p:nvPr/>
        </p:nvSpPr>
        <p:spPr>
          <a:xfrm>
            <a:off x="1151198" y="2087450"/>
            <a:ext cx="97463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1 место. "</a:t>
            </a:r>
            <a:r>
              <a:rPr lang="ru-RU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Бинбанк</a:t>
            </a:r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" - 71 млрд рублей</a:t>
            </a:r>
          </a:p>
          <a:p>
            <a:pPr algn="just"/>
            <a:endParaRPr lang="ru-RU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Центробанк и банк "Открытие" потребовали взыскать с контролирующих лиц "</a:t>
            </a:r>
            <a:r>
              <a:rPr lang="ru-RU" dirty="0" err="1">
                <a:latin typeface="Arial" panose="020B0604020202020204" pitchFamily="34" charset="0"/>
                <a:cs typeface="Times New Roman" panose="02020603050405020304" pitchFamily="18" charset="0"/>
              </a:rPr>
              <a:t>Бинбанка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" убытки в размере </a:t>
            </a:r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71,17 млрд рублей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, возникшие при его санации.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   По мнению истцов, руководство "</a:t>
            </a:r>
            <a:r>
              <a:rPr lang="ru-RU" dirty="0" err="1">
                <a:latin typeface="Arial" panose="020B0604020202020204" pitchFamily="34" charset="0"/>
                <a:cs typeface="Times New Roman" panose="02020603050405020304" pitchFamily="18" charset="0"/>
              </a:rPr>
              <a:t>Бинбанка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" допустило действия, требующие дополнительной капитализации, что послужило основанием для привлечения к субсидиарной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562157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08490F-AAA3-43E6-BD2A-C69E351FDEB8}"/>
              </a:ext>
            </a:extLst>
          </p:cNvPr>
          <p:cNvSpPr txBox="1"/>
          <p:nvPr/>
        </p:nvSpPr>
        <p:spPr>
          <a:xfrm>
            <a:off x="804672" y="473578"/>
            <a:ext cx="109179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cs typeface="+mj-cs"/>
              </a:rPr>
              <a:t> Ответственность кредиторов за причинение вреда конкурсной массе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95A64D-F2E7-4678-91BE-58F6F936C528}"/>
              </a:ext>
            </a:extLst>
          </p:cNvPr>
          <p:cNvSpPr txBox="1"/>
          <p:nvPr/>
        </p:nvSpPr>
        <p:spPr>
          <a:xfrm>
            <a:off x="762000" y="1550796"/>
            <a:ext cx="113080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</a:rPr>
              <a:t>Введение: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</a:rPr>
              <a:t>Верховный суд РФ рассмотрел дело о банкротстве ООО "Выборгская лесопромышленная корпорация".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</a:rPr>
              <a:t>Дело внесло разъяснения относительно ответственности кредиторов за причинение вреда конкурсной массе.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</a:rPr>
              <a:t>Фабула дела: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</a:rPr>
              <a:t>В 2018 году "Выборгская лесопромышленная корпорация" объявлена банкротом.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</a:rPr>
              <a:t>Кредиторы заключают договор с "Международным финансовым центром "Капитал"" о процессинге и производстве бумажной продукции.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</a:rPr>
              <a:t>Соглашение приводит к накоплению убытков компанией, а прибыль участников группы ОНЭКСИМ.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</a:rPr>
              <a:t>Некоторые кредиторы требуют привлечения банка, "Капитала" и конкурсного управляющего к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03609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08490F-AAA3-43E6-BD2A-C69E351FDEB8}"/>
              </a:ext>
            </a:extLst>
          </p:cNvPr>
          <p:cNvSpPr txBox="1"/>
          <p:nvPr/>
        </p:nvSpPr>
        <p:spPr>
          <a:xfrm>
            <a:off x="804672" y="473578"/>
            <a:ext cx="109179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cs typeface="+mj-cs"/>
              </a:rPr>
              <a:t> Ответственность кредиторов за причинение вреда конкурсной массе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7F3A39-31BF-4B60-A47F-4CEC5043B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08" y="1550797"/>
            <a:ext cx="10917936" cy="400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3.Решение судов: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Суды первой и апелляционной инстанций отказались привлекать к ответственности участников группы ОНЭКСИМ.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Верховный суд признал, что договор процессинга был невыгоден для должника и привел к накоплению убытков.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Суд указал, что отсутствие корпоративных связей не освобождает от гражданско-правовой ответственности.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4.Выводы Верховного суда: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Лица, имеющие возможность определять действия должника, могут причинить ему вред.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Конкурсная процедура не предполагает продолжение деятельности должника, но если кредиторы решают продолжить, управляющий должен стремиться к максимальной прибыли.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Ответственность кредиторов возможна при причинении убытков должнику в результате совместных действий.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8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D320D6-161F-4EAD-911F-B57D7B8F251C}"/>
              </a:ext>
            </a:extLst>
          </p:cNvPr>
          <p:cNvSpPr txBox="1"/>
          <p:nvPr/>
        </p:nvSpPr>
        <p:spPr>
          <a:xfrm>
            <a:off x="1213104" y="142428"/>
            <a:ext cx="97962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Bahnschrift SemiBold" panose="020B0502040204020203" pitchFamily="34" charset="0"/>
              </a:rPr>
              <a:t>Субсидиарная ответственность контролирующих лиц вне процедуры банкротства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191754-3A77-4143-A17E-E67914C1596C}"/>
              </a:ext>
            </a:extLst>
          </p:cNvPr>
          <p:cNvSpPr txBox="1"/>
          <p:nvPr/>
        </p:nvSpPr>
        <p:spPr>
          <a:xfrm>
            <a:off x="1157866" y="1365504"/>
            <a:ext cx="9933235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>
                <a:latin typeface="Arial" panose="020B0604020202020204" pitchFamily="34" charset="0"/>
              </a:rPr>
              <a:t>Введение:  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anose="020B0604020202020204" pitchFamily="34" charset="0"/>
              </a:rPr>
              <a:t>Постановление Конституционного Суда РФ от 7 февраля 2023 г. № 6-П об освобождении контролирующих лиц от субсидиарной ответственности в случае отсутствия средств для </a:t>
            </a:r>
            <a:r>
              <a:rPr lang="ru-RU" dirty="0" err="1">
                <a:latin typeface="Arial" panose="020B0604020202020204" pitchFamily="34" charset="0"/>
              </a:rPr>
              <a:t>банкротных</a:t>
            </a:r>
            <a:r>
              <a:rPr lang="ru-RU" dirty="0">
                <a:latin typeface="Arial" panose="020B0604020202020204" pitchFamily="34" charset="0"/>
              </a:rPr>
              <a:t> процедур.  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anose="020B0604020202020204" pitchFamily="34" charset="0"/>
              </a:rPr>
              <a:t>Предыдущие изменения законодательства приводили к трудностям в применении субсидиарной ответственности. 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</a:rPr>
              <a:t>2. Постановление Конституционного Суда от 21 мая 2021 г. № 20-П:   </a:t>
            </a:r>
            <a:r>
              <a:rPr lang="en-US" dirty="0">
                <a:latin typeface="Arial" panose="020B0604020202020204" pitchFamily="34" charset="0"/>
              </a:rPr>
              <a:t>a)</a:t>
            </a:r>
            <a:r>
              <a:rPr lang="ru-RU" dirty="0">
                <a:latin typeface="Arial" panose="020B0604020202020204" pitchFamily="34" charset="0"/>
              </a:rPr>
              <a:t> Упрощение процессуальных обязанностей кредитора при привлечении к субсидиарной ответственности контролирующих лиц.   </a:t>
            </a:r>
            <a:r>
              <a:rPr lang="en-US" dirty="0">
                <a:latin typeface="Arial" panose="020B0604020202020204" pitchFamily="34" charset="0"/>
              </a:rPr>
              <a:t>b)</a:t>
            </a:r>
            <a:r>
              <a:rPr lang="ru-RU" dirty="0">
                <a:latin typeface="Arial" panose="020B0604020202020204" pitchFamily="34" charset="0"/>
              </a:rPr>
              <a:t> Приоритет интересов пострадавшего кредитора перед правами контролирующих лиц.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</a:rPr>
              <a:t>3. Ключевые выводы постановления Конституционного Суда:   </a:t>
            </a:r>
            <a:r>
              <a:rPr lang="en-US" dirty="0">
                <a:latin typeface="Arial" panose="020B0604020202020204" pitchFamily="34" charset="0"/>
              </a:rPr>
              <a:t>a)</a:t>
            </a:r>
            <a:r>
              <a:rPr lang="ru-RU" dirty="0">
                <a:latin typeface="Arial" panose="020B0604020202020204" pitchFamily="34" charset="0"/>
              </a:rPr>
              <a:t> Кредитор объективно не в состоянии доказать все элементы деликта, поэтому вина контролирующих лиц </a:t>
            </a:r>
            <a:r>
              <a:rPr lang="ru-RU" dirty="0" err="1">
                <a:latin typeface="Arial" panose="020B0604020202020204" pitchFamily="34" charset="0"/>
              </a:rPr>
              <a:t>презюмируется</a:t>
            </a:r>
            <a:r>
              <a:rPr lang="ru-RU" dirty="0">
                <a:latin typeface="Arial" panose="020B0604020202020204" pitchFamily="34" charset="0"/>
              </a:rPr>
              <a:t> в причинении ущерба.   </a:t>
            </a:r>
            <a:r>
              <a:rPr lang="en-US" dirty="0">
                <a:latin typeface="Arial" panose="020B0604020202020204" pitchFamily="34" charset="0"/>
              </a:rPr>
              <a:t>b)</a:t>
            </a:r>
            <a:r>
              <a:rPr lang="ru-RU" dirty="0">
                <a:latin typeface="Arial" panose="020B0604020202020204" pitchFamily="34" charset="0"/>
              </a:rPr>
              <a:t> Отказ или уклонение от участия в судебном процессе подразумевают доказанную вину в причинении ущерба.</a:t>
            </a:r>
          </a:p>
        </p:txBody>
      </p:sp>
    </p:spTree>
    <p:extLst>
      <p:ext uri="{BB962C8B-B14F-4D97-AF65-F5344CB8AC3E}">
        <p14:creationId xmlns:p14="http://schemas.microsoft.com/office/powerpoint/2010/main" val="1976396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94" y="745617"/>
            <a:ext cx="1882850" cy="4857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C2EA2FF-55FE-4D33-863E-082853C9B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589" y="557711"/>
            <a:ext cx="5378295" cy="63002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126291-090A-4A53-A444-1BF0861CA49F}"/>
              </a:ext>
            </a:extLst>
          </p:cNvPr>
          <p:cNvSpPr txBox="1"/>
          <p:nvPr/>
        </p:nvSpPr>
        <p:spPr>
          <a:xfrm>
            <a:off x="3963563" y="1231392"/>
            <a:ext cx="602884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B1172E"/>
                </a:solidFill>
                <a:latin typeface="Bahnschrift SemiBold SemiConden" panose="020B0502040204020203" pitchFamily="34" charset="0"/>
              </a:rPr>
              <a:t>Кирилл Возисов,</a:t>
            </a:r>
          </a:p>
          <a:p>
            <a:r>
              <a:rPr lang="ru-RU" sz="4000" dirty="0">
                <a:latin typeface="Bahnschrift SemiBold SemiConden" panose="020B0502040204020203" pitchFamily="34" charset="0"/>
              </a:rPr>
              <a:t>Управляющий партнер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FD195DA-C9D4-483C-9C97-7D878417E8CB}"/>
              </a:ext>
            </a:extLst>
          </p:cNvPr>
          <p:cNvSpPr/>
          <p:nvPr/>
        </p:nvSpPr>
        <p:spPr>
          <a:xfrm>
            <a:off x="2986423" y="0"/>
            <a:ext cx="220073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442AB50-65C5-460D-8CCF-59A5A084D5E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08" r="16718"/>
          <a:stretch/>
        </p:blipFill>
        <p:spPr>
          <a:xfrm>
            <a:off x="3710209" y="5626608"/>
            <a:ext cx="4245071" cy="9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2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C2724-1AC3-4C40-983C-4C72E9CF6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048" y="285663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libri" panose="020F0502020204030204" pitchFamily="34" charset="0"/>
              </a:rPr>
              <a:t>Развитие экономической преступности</a:t>
            </a:r>
            <a:endParaRPr lang="ru-RU" sz="3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id="{23CFD1A1-598E-4009-BAFA-67BEC200791F}"/>
              </a:ext>
            </a:extLst>
          </p:cNvPr>
          <p:cNvSpPr/>
          <p:nvPr/>
        </p:nvSpPr>
        <p:spPr>
          <a:xfrm>
            <a:off x="4118222" y="4375638"/>
            <a:ext cx="3958978" cy="571698"/>
          </a:xfrm>
          <a:prstGeom prst="rightArrow">
            <a:avLst>
              <a:gd name="adj1" fmla="val 52733"/>
              <a:gd name="adj2" fmla="val 50000"/>
            </a:avLst>
          </a:prstGeom>
          <a:solidFill>
            <a:srgbClr val="B1172E"/>
          </a:solidFill>
          <a:ln w="57150">
            <a:solidFill>
              <a:srgbClr val="B117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DA7B08-915D-4032-A188-2B3B13D91E86}"/>
              </a:ext>
            </a:extLst>
          </p:cNvPr>
          <p:cNvSpPr txBox="1"/>
          <p:nvPr/>
        </p:nvSpPr>
        <p:spPr>
          <a:xfrm>
            <a:off x="1312206" y="4307544"/>
            <a:ext cx="2657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SemiBold SemiConden" panose="020B0502040204020203" pitchFamily="34" charset="0"/>
              </a:rPr>
              <a:t>Экономическая преступность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9381B4-53D5-480D-9B8C-014CE2CE4E2E}"/>
              </a:ext>
            </a:extLst>
          </p:cNvPr>
          <p:cNvSpPr txBox="1"/>
          <p:nvPr/>
        </p:nvSpPr>
        <p:spPr>
          <a:xfrm>
            <a:off x="8222321" y="4307544"/>
            <a:ext cx="2657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SemiBold SemiConden" panose="020B0502040204020203" pitchFamily="34" charset="0"/>
              </a:rPr>
              <a:t>Субсидиарная ответственность</a:t>
            </a:r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01C96EC-00AE-40E8-AA2C-AD13EF0080B9}"/>
              </a:ext>
            </a:extLst>
          </p:cNvPr>
          <p:cNvSpPr txBox="1"/>
          <p:nvPr/>
        </p:nvSpPr>
        <p:spPr>
          <a:xfrm>
            <a:off x="694304" y="2120264"/>
            <a:ext cx="10803390" cy="1262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2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развала СССР в России </a:t>
            </a:r>
            <a:r>
              <a:rPr lang="ru-RU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расцвела экономическая преступность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Банкротство фирм-однодневок и финансовые махинации привели к потере доверия кредиторами и денежным учреждениям. В ответ на это был введен механизм субсидиарной ответственности для предотвращения злоупотреблений и защиты интересов честных участников рынка.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8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00F22B-1FA7-4B89-AF8E-1807D85475CA}"/>
              </a:ext>
            </a:extLst>
          </p:cNvPr>
          <p:cNvSpPr txBox="1"/>
          <p:nvPr/>
        </p:nvSpPr>
        <p:spPr>
          <a:xfrm>
            <a:off x="2746311" y="836548"/>
            <a:ext cx="76853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Bahnschrift SemiBold" panose="020B0502040204020203" pitchFamily="34" charset="0"/>
              </a:rPr>
              <a:t>Основы субсидиарной ответственности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120F3-D585-4A4E-BEB6-8142742E063D}"/>
              </a:ext>
            </a:extLst>
          </p:cNvPr>
          <p:cNvSpPr txBox="1"/>
          <p:nvPr/>
        </p:nvSpPr>
        <p:spPr>
          <a:xfrm>
            <a:off x="1122783" y="2189656"/>
            <a:ext cx="99464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Субсидиарная ответственность 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- это вид гражданско-правовой ответственности, когда субсидиарный должник несет дополнительную ответственность по отношению к основному должнику. Она может быть установлена законодательством или договором. В процессе субсидиарной ответственности присутствуют три субъекта: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440F7A-64D5-400D-BF1D-AED6C7CE3EFA}"/>
              </a:ext>
            </a:extLst>
          </p:cNvPr>
          <p:cNvSpPr txBox="1"/>
          <p:nvPr/>
        </p:nvSpPr>
        <p:spPr>
          <a:xfrm>
            <a:off x="1157866" y="4264142"/>
            <a:ext cx="231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SemiBold SemiConden" panose="020B0502040204020203" pitchFamily="34" charset="0"/>
              </a:rPr>
              <a:t>1. Кредитор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52BB76-B6A6-4F5C-AC3C-830B7EDCA741}"/>
              </a:ext>
            </a:extLst>
          </p:cNvPr>
          <p:cNvSpPr txBox="1"/>
          <p:nvPr/>
        </p:nvSpPr>
        <p:spPr>
          <a:xfrm>
            <a:off x="4939439" y="4264142"/>
            <a:ext cx="231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SemiBold SemiConden" panose="020B0502040204020203" pitchFamily="34" charset="0"/>
              </a:rPr>
              <a:t>2. Должник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A78C26-AB00-44E8-8F7A-091174809247}"/>
              </a:ext>
            </a:extLst>
          </p:cNvPr>
          <p:cNvSpPr txBox="1"/>
          <p:nvPr/>
        </p:nvSpPr>
        <p:spPr>
          <a:xfrm>
            <a:off x="8721012" y="4264142"/>
            <a:ext cx="2313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SemiBold SemiConden" panose="020B0502040204020203" pitchFamily="34" charset="0"/>
              </a:rPr>
              <a:t>3. Субсидиарный должник</a:t>
            </a:r>
          </a:p>
        </p:txBody>
      </p:sp>
    </p:spTree>
    <p:extLst>
      <p:ext uri="{BB962C8B-B14F-4D97-AF65-F5344CB8AC3E}">
        <p14:creationId xmlns:p14="http://schemas.microsoft.com/office/powerpoint/2010/main" val="366783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0FFB1D1-2621-429D-AA77-4DBFE963A41E}"/>
              </a:ext>
            </a:extLst>
          </p:cNvPr>
          <p:cNvSpPr txBox="1"/>
          <p:nvPr/>
        </p:nvSpPr>
        <p:spPr>
          <a:xfrm>
            <a:off x="3184849" y="689777"/>
            <a:ext cx="81238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cs typeface="+mj-cs"/>
              </a:rPr>
              <a:t>Виды субсидиарной ответственности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7D6DC-AA1F-4B8E-A766-87DDA4B6C515}"/>
              </a:ext>
            </a:extLst>
          </p:cNvPr>
          <p:cNvSpPr txBox="1"/>
          <p:nvPr/>
        </p:nvSpPr>
        <p:spPr>
          <a:xfrm>
            <a:off x="475963" y="2502099"/>
            <a:ext cx="1124007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Субсидиарная ответственность может быть </a:t>
            </a:r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договорной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внедоговорной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Договорная субсидиарная ответственность наступает, если в (кредитном) договоре указано, что некое лицо отвечает за основного должника. Примером может служить договор поручительства. 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Внедоговорная субсидиарная ответственность наступает в силу закона, когда должник умышленно или неумышленно нарушает права кредитора и не имеет средств для исправления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15062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AE8B4-CAF7-4D43-A2C2-65EE9AB7C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756" y="242824"/>
            <a:ext cx="6121528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Bahnschrift SemiBold" panose="020B0502040204020203" pitchFamily="34" charset="0"/>
                <a:ea typeface="+mn-ea"/>
                <a:cs typeface="+mn-cs"/>
              </a:rPr>
              <a:t>Контролирующие Должника Лица (КДЛ)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54EA037-B33A-4706-BD78-822AC5D6B35D}"/>
              </a:ext>
            </a:extLst>
          </p:cNvPr>
          <p:cNvSpPr txBox="1"/>
          <p:nvPr/>
        </p:nvSpPr>
        <p:spPr>
          <a:xfrm>
            <a:off x="1594720" y="2614125"/>
            <a:ext cx="8991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Контролирующее должника лицо (КДЛ) 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- это гражданин или организация, которые влияют на управленческие решения должника. КДЛ могут быть руководители компании, учредители, владельцы акций или долей, лица, извлекающие выгоду из действий руководителей. 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КДЛ могут быть привлечены к субсидиарной ответственности в случае банкротства компании.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105B6B4-2BB1-49BA-B986-10801E4CE4E4}"/>
              </a:ext>
            </a:extLst>
          </p:cNvPr>
          <p:cNvCxnSpPr>
            <a:cxnSpLocks/>
          </p:cNvCxnSpPr>
          <p:nvPr/>
        </p:nvCxnSpPr>
        <p:spPr>
          <a:xfrm>
            <a:off x="1019175" y="3876865"/>
            <a:ext cx="101536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48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41CF56-E2E8-41E2-AFEB-6CE41C40F125}"/>
              </a:ext>
            </a:extLst>
          </p:cNvPr>
          <p:cNvSpPr txBox="1"/>
          <p:nvPr/>
        </p:nvSpPr>
        <p:spPr>
          <a:xfrm>
            <a:off x="860488" y="609468"/>
            <a:ext cx="11153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cs typeface="+mj-cs"/>
              </a:rPr>
              <a:t>Основания для привлечения к субсидиарной ответственности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7A695-97E3-45B6-BDF4-2D837754FFE9}"/>
              </a:ext>
            </a:extLst>
          </p:cNvPr>
          <p:cNvSpPr txBox="1"/>
          <p:nvPr/>
        </p:nvSpPr>
        <p:spPr>
          <a:xfrm>
            <a:off x="573976" y="1804417"/>
            <a:ext cx="111537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Times New Roman" panose="02020603050405020304" pitchFamily="18" charset="0"/>
              </a:rPr>
              <a:t>Основания для привлечения к субсидиарной ответственности включают: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отсутствие возможности полного удовлетворения требований кредиторов, 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совершение сделок с целью причинения имущественного вреда кредиторам, 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искажение или отсутствие бухгалтерской документации, 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отсутствие обязательных документов в компании, 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возникновение требований кредиторов в результате правонарушений и </a:t>
            </a:r>
            <a:r>
              <a:rPr lang="ru-RU" dirty="0" err="1">
                <a:latin typeface="Arial" panose="020B0604020202020204" pitchFamily="34" charset="0"/>
                <a:cs typeface="Times New Roman" panose="02020603050405020304" pitchFamily="18" charset="0"/>
              </a:rPr>
              <a:t>неопубликование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обязательной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96527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893EBC-4ED8-4B91-8185-4B9B5EBE5F1F}"/>
              </a:ext>
            </a:extLst>
          </p:cNvPr>
          <p:cNvSpPr txBox="1"/>
          <p:nvPr/>
        </p:nvSpPr>
        <p:spPr>
          <a:xfrm>
            <a:off x="2682241" y="479869"/>
            <a:ext cx="70652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Bahnschrift SemiBold" panose="020B0502040204020203" pitchFamily="34" charset="0"/>
              </a:rPr>
              <a:t>Неподача заявления о банкротстве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A47EA4-65E8-42D1-9643-FA0062D284CA}"/>
              </a:ext>
            </a:extLst>
          </p:cNvPr>
          <p:cNvSpPr txBox="1"/>
          <p:nvPr/>
        </p:nvSpPr>
        <p:spPr>
          <a:xfrm>
            <a:off x="1157866" y="1772519"/>
            <a:ext cx="986979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latin typeface="Arial" panose="020B0604020202020204" pitchFamily="34" charset="0"/>
                <a:cs typeface="Times New Roman" panose="02020603050405020304" pitchFamily="18" charset="0"/>
              </a:rPr>
              <a:t>Самостоятельным</a:t>
            </a: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 основанием для привлечения к субсидиарной ответственности является: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неподача заявления о банкротстве. 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Это основание применяется только к руководителям должника, которые обязаны своевременно заявить о финансовых трудностях 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426711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A9AD40D8-FC64-4730-B926-3329671C3BB6}"/>
              </a:ext>
            </a:extLst>
          </p:cNvPr>
          <p:cNvSpPr/>
          <p:nvPr/>
        </p:nvSpPr>
        <p:spPr>
          <a:xfrm>
            <a:off x="519112" y="411757"/>
            <a:ext cx="11153775" cy="1140817"/>
          </a:xfrm>
          <a:prstGeom prst="snip2DiagRect">
            <a:avLst/>
          </a:prstGeom>
          <a:solidFill>
            <a:srgbClr val="B1172E"/>
          </a:solidFill>
          <a:ln>
            <a:solidFill>
              <a:srgbClr val="B11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6">
            <a:extLst>
              <a:ext uri="{FF2B5EF4-FFF2-40B4-BE49-F238E27FC236}">
                <a16:creationId xmlns:a16="http://schemas.microsoft.com/office/drawing/2014/main" id="{D85EF933-23C7-4730-A245-0246CE8B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08490F-AAA3-43E6-BD2A-C69E351FDEB8}"/>
              </a:ext>
            </a:extLst>
          </p:cNvPr>
          <p:cNvSpPr txBox="1"/>
          <p:nvPr/>
        </p:nvSpPr>
        <p:spPr>
          <a:xfrm>
            <a:off x="804672" y="625117"/>
            <a:ext cx="109179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SemiBold SemiConden" panose="020B0502040204020203" pitchFamily="34" charset="0"/>
                <a:cs typeface="+mj-cs"/>
              </a:rPr>
              <a:t>Растущее количество споров о субсидиарной ответственности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81D509-7CDC-4309-AC71-F4D466F90248}"/>
              </a:ext>
            </a:extLst>
          </p:cNvPr>
          <p:cNvSpPr txBox="1"/>
          <p:nvPr/>
        </p:nvSpPr>
        <p:spPr>
          <a:xfrm>
            <a:off x="457199" y="2144553"/>
            <a:ext cx="11277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Количество заявлений и судебных актов о привлечении к субсидиарной ответственности постоянно растет. Это свидетельствует о растущем значении данной проблемы и важности ее понимания.</a:t>
            </a:r>
          </a:p>
          <a:p>
            <a:pPr algn="just"/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Внимательная подготовка и сотрудничество с конкурсным управляющим могут помочь избежать проблем и негативных последствий.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B51A192-21EA-432A-AEE1-554A052E13B0}"/>
              </a:ext>
            </a:extLst>
          </p:cNvPr>
          <p:cNvCxnSpPr>
            <a:stCxn id="7" idx="1"/>
          </p:cNvCxnSpPr>
          <p:nvPr/>
        </p:nvCxnSpPr>
        <p:spPr>
          <a:xfrm>
            <a:off x="457198" y="2883217"/>
            <a:ext cx="1112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11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75B743-EF70-4C9E-B71C-39EFA192FDB5}"/>
              </a:ext>
            </a:extLst>
          </p:cNvPr>
          <p:cNvSpPr/>
          <p:nvPr/>
        </p:nvSpPr>
        <p:spPr>
          <a:xfrm>
            <a:off x="0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C3F7ED-0C76-4CE9-9EF7-FCA943C10282}"/>
              </a:ext>
            </a:extLst>
          </p:cNvPr>
          <p:cNvSpPr/>
          <p:nvPr/>
        </p:nvSpPr>
        <p:spPr>
          <a:xfrm>
            <a:off x="11172825" y="0"/>
            <a:ext cx="1019175" cy="6858000"/>
          </a:xfrm>
          <a:prstGeom prst="rect">
            <a:avLst/>
          </a:prstGeom>
          <a:solidFill>
            <a:srgbClr val="B117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6">
            <a:extLst>
              <a:ext uri="{FF2B5EF4-FFF2-40B4-BE49-F238E27FC236}">
                <a16:creationId xmlns:a16="http://schemas.microsoft.com/office/drawing/2014/main" id="{F21C09D3-D79F-4A15-B54A-0067C8C00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6" y="5691188"/>
            <a:ext cx="1882850" cy="485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D320D6-161F-4EAD-911F-B57D7B8F251C}"/>
              </a:ext>
            </a:extLst>
          </p:cNvPr>
          <p:cNvSpPr txBox="1"/>
          <p:nvPr/>
        </p:nvSpPr>
        <p:spPr>
          <a:xfrm>
            <a:off x="2919412" y="681037"/>
            <a:ext cx="876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>
                <a:latin typeface="Bahnschrift SemiBold" panose="020B0502040204020203" pitchFamily="34" charset="0"/>
              </a:rPr>
              <a:t>Роль конкурсного управляющего</a:t>
            </a:r>
            <a:endParaRPr lang="ru-RU" sz="3200" dirty="0">
              <a:latin typeface="Bahnschrift SemiBold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319FA-900B-4768-B4B3-DA6950DC0381}"/>
              </a:ext>
            </a:extLst>
          </p:cNvPr>
          <p:cNvSpPr txBox="1"/>
          <p:nvPr/>
        </p:nvSpPr>
        <p:spPr>
          <a:xfrm>
            <a:off x="1267594" y="1639883"/>
            <a:ext cx="974636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Конкурсный управляющий играет ключевую роль в процессе банкротства. Он назначается судом и осуществляет управление имуществом должника.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Основные задачи конкурсного управляющего включают: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Сбор и учет активов должника.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Разработку и реализацию плана финансового оздоровления.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Взаимодействие с кредиторами и защиту их интересов.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Подготовку документации и проведение судебных процедур.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Конкурсный управляющий обладает специальными знаниями и опытом в области банкротства и субсидиарной ответственности.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Times New Roman" panose="02020603050405020304" pitchFamily="18" charset="0"/>
              </a:rPr>
              <a:t>Сотрудничество с управляющим помогает обеспечить гладкое и эффективное проведение процедуры и защитить интересы всех заинтересованных сторон.</a:t>
            </a:r>
          </a:p>
        </p:txBody>
      </p:sp>
    </p:spTree>
    <p:extLst>
      <p:ext uri="{BB962C8B-B14F-4D97-AF65-F5344CB8AC3E}">
        <p14:creationId xmlns:p14="http://schemas.microsoft.com/office/powerpoint/2010/main" val="3944230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1285</Words>
  <Application>Microsoft Office PowerPoint</Application>
  <PresentationFormat>Широкоэкранный</PresentationFormat>
  <Paragraphs>120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Bahnschrift SemiBold</vt:lpstr>
      <vt:lpstr>Bahnschrift SemiBold SemiConden</vt:lpstr>
      <vt:lpstr>Calibri</vt:lpstr>
      <vt:lpstr>Calibri Light</vt:lpstr>
      <vt:lpstr>Тема Office</vt:lpstr>
      <vt:lpstr>ОТВЕТСТВЕННОСТЬ КОНТРОЛИРУЮЩИХ ДОЛЖНИКА ЛИЦ</vt:lpstr>
      <vt:lpstr>Развитие экономической преступности</vt:lpstr>
      <vt:lpstr>Презентация PowerPoint</vt:lpstr>
      <vt:lpstr>Презентация PowerPoint</vt:lpstr>
      <vt:lpstr>Контролирующие Должника Лица (КДЛ)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контролирующих должника лиц</dc:title>
  <dc:creator>Semyon Chemodanov</dc:creator>
  <cp:lastModifiedBy>user</cp:lastModifiedBy>
  <cp:revision>22</cp:revision>
  <dcterms:created xsi:type="dcterms:W3CDTF">2023-07-17T05:45:07Z</dcterms:created>
  <dcterms:modified xsi:type="dcterms:W3CDTF">2023-08-15T05:51:06Z</dcterms:modified>
</cp:coreProperties>
</file>